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67" r:id="rId2"/>
    <p:sldId id="4299" r:id="rId3"/>
    <p:sldId id="4300" r:id="rId4"/>
    <p:sldId id="4301" r:id="rId5"/>
    <p:sldId id="4302" r:id="rId6"/>
    <p:sldId id="4303" r:id="rId7"/>
    <p:sldId id="4304" r:id="rId8"/>
    <p:sldId id="4305" r:id="rId9"/>
    <p:sldId id="4306" r:id="rId10"/>
    <p:sldId id="4307" r:id="rId11"/>
    <p:sldId id="4308" r:id="rId12"/>
    <p:sldId id="4309" r:id="rId13"/>
    <p:sldId id="4310" r:id="rId14"/>
    <p:sldId id="4311" r:id="rId15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761" autoAdjust="0"/>
  </p:normalViewPr>
  <p:slideViewPr>
    <p:cSldViewPr showGuides="1">
      <p:cViewPr varScale="1">
        <p:scale>
          <a:sx n="74" d="100"/>
          <a:sy n="74" d="100"/>
        </p:scale>
        <p:origin x="1090" y="77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129475-A8E9-BC79-CF2C-A38A700524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A1E5152-6468-A0B9-051E-301C2A5451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1E59B35-4837-9ADA-0129-32614827AD16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855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F7A6E-39F4-682C-E1A7-1BC9819EB8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2307481-7BB9-53B2-0658-33D013AE67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56A2B78-F73F-7424-7C41-259C909C8D8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2595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235356-70D9-D527-CDAB-7E09FAAC1F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EFB1BF2-D2D9-82C2-03DA-818CEA5C01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4CF9979-ED17-39B1-F554-C0D41C8CD57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7758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939423-4802-CBAE-737A-ABD78EBF2D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17EF2BC-2E5A-B259-C58F-0466FCB094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D56817D-22A9-D86A-819F-1D0F8F05960E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5227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3CC4E2-6798-4C81-714A-0BBBF19F31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1EB4CDC-1D7B-6AF6-BC36-F702BC7A89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07C58E0-9201-C2BB-0348-AD456CDBD63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3271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5880BD-0563-9364-0295-3F97D3F4F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563EA68-C497-48F3-F088-22F6663C5C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7BCAFF0-F415-8EB1-96B2-E25B482CB12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0561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8A1636-8C30-CC89-8831-19AACF043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2753B1F6-AA8D-2D82-267F-055B342484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8C9C5E6-12A5-4AFC-49CA-4A1657C80FD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0276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915209-AAD8-3375-C4DF-5A3389EBDD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F58C916-BC74-04FE-352E-2CBF57A082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C9D32D9-FFE7-EF56-E2A9-349C7269E97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11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C9F8E3-9A5F-0988-7F81-AA0DFC292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A2EFE87-A64F-2AB2-8608-BEDF56D41F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7165DB7-5455-B805-189C-BCEAE5BBBE9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8725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344965-27CB-04D9-9C00-3ED57F048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22F0ADD-3082-702A-B998-9D35470883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6037E0C-2829-C0A7-C6C5-3CA9D99D533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5547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824064-4216-7CEC-7249-B05D706759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D0BF126-EAEA-DDA9-2D6C-85E436E02D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EE2A396-904C-067C-B46F-9B9A1CCBA4D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767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F3360-3587-E115-172D-56E493FEFC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9E6DDCA-8DD5-EFEB-34C0-E60F378967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E850DB8-64D0-3694-9AA5-D6142BA0C74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357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17BBC0-F5FF-5F71-582F-31BEF45272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798CA7A-01C9-2745-AAFE-490C2616EA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2D69471-7157-79C7-769B-FA1047C73E8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435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T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TIF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8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28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37A007C9-D07A-5FA4-F74E-8E08D3476AE7}"/>
              </a:ext>
            </a:extLst>
          </p:cNvPr>
          <p:cNvSpPr txBox="1"/>
          <p:nvPr/>
        </p:nvSpPr>
        <p:spPr>
          <a:xfrm>
            <a:off x="335600" y="1988900"/>
            <a:ext cx="11520800" cy="2645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相似三角形中的</a:t>
            </a:r>
            <a:endParaRPr lang="en-US" altLang="zh-CN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周长比及面积比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06AF43-90BE-B264-BDE0-BB1514448F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CEA4B1E-011A-62DA-D2E4-6B1AFE54A6E4}"/>
              </a:ext>
            </a:extLst>
          </p:cNvPr>
          <p:cNvSpPr txBox="1"/>
          <p:nvPr/>
        </p:nvSpPr>
        <p:spPr>
          <a:xfrm>
            <a:off x="839635" y="548800"/>
            <a:ext cx="7632530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DMN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求四边形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ABNM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A5B15CD-AD53-B0C3-8D9D-A66E425C4064}"/>
                  </a:ext>
                </a:extLst>
              </p:cNvPr>
              <p:cNvSpPr txBox="1"/>
              <p:nvPr/>
            </p:nvSpPr>
            <p:spPr>
              <a:xfrm>
                <a:off x="809234" y="1286234"/>
                <a:ext cx="6726865" cy="42855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DMN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BCN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𝑫𝑴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𝑫𝑵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𝑩𝑵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𝑫𝑴𝑵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𝑩𝑪𝑵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2800" b="1" i="1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1" i="1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𝑫𝑴</m:t>
                                </m:r>
                              </m:num>
                              <m:den>
                                <m:r>
                                  <a:rPr lang="en-US" altLang="zh-CN" sz="2800" b="1" i="1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𝑩𝑪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DMN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BCN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DCN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ABD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BCD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BCN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DCN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∴S</a:t>
                </a:r>
                <a:r>
                  <a:rPr lang="zh-CN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ABNM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ABD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DMN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A5B15CD-AD53-B0C3-8D9D-A66E425C4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234" y="1286234"/>
                <a:ext cx="6726865" cy="4285532"/>
              </a:xfrm>
              <a:prstGeom prst="rect">
                <a:avLst/>
              </a:prstGeom>
              <a:blipFill>
                <a:blip r:embed="rId3"/>
                <a:stretch>
                  <a:fillRect l="-1904" b="-31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171.jpeg">
            <a:extLst>
              <a:ext uri="{FF2B5EF4-FFF2-40B4-BE49-F238E27FC236}">
                <a16:creationId xmlns:a16="http://schemas.microsoft.com/office/drawing/2014/main" id="{89C7C07C-4D52-E8E9-606A-904ABD7AD6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8105" y="2492935"/>
            <a:ext cx="3393312" cy="1601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28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D05DB4-2C01-B4BB-30A6-3E27C20129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72.jpeg">
            <a:extLst>
              <a:ext uri="{FF2B5EF4-FFF2-40B4-BE49-F238E27FC236}">
                <a16:creationId xmlns:a16="http://schemas.microsoft.com/office/drawing/2014/main" id="{E60D45AC-1C75-DD1E-0D9B-7E2F4FEA5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189" y="514354"/>
            <a:ext cx="3384235" cy="43192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90E6101B-7320-EEEE-2FE8-E1C991519C31}"/>
                  </a:ext>
                </a:extLst>
              </p:cNvPr>
              <p:cNvSpPr txBox="1"/>
              <p:nvPr/>
            </p:nvSpPr>
            <p:spPr>
              <a:xfrm>
                <a:off x="659622" y="980830"/>
                <a:ext cx="10872755" cy="15764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的两条中线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交于点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并延长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="1" baseline="-25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OMD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="1" baseline="-25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MCN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A.6	          B.8	          C.9	              D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90E6101B-7320-EEEE-2FE8-E1C991519C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622" y="980830"/>
                <a:ext cx="10872755" cy="1576457"/>
              </a:xfrm>
              <a:prstGeom prst="rect">
                <a:avLst/>
              </a:prstGeom>
              <a:blipFill>
                <a:blip r:embed="rId4"/>
                <a:stretch>
                  <a:fillRect l="-1121" b="-96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F29C62C7-28D0-FF6D-94C0-F56C27EF259D}"/>
                  </a:ext>
                </a:extLst>
              </p:cNvPr>
              <p:cNvSpPr txBox="1"/>
              <p:nvPr/>
            </p:nvSpPr>
            <p:spPr>
              <a:xfrm>
                <a:off x="659622" y="2901954"/>
                <a:ext cx="10343371" cy="27533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提示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</a:p>
              <a:p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𝑶𝑩𝑴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𝑶𝑴𝑫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𝑩𝑴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𝑴𝑫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OBD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易证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ODE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OAB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𝑶𝑫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𝑶𝑨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𝑶𝑬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𝑫𝑬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ODE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AOB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AOE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CED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18,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易证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𝑴𝑪𝑵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𝑩𝑪𝑨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2800" b="1" i="1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1" i="1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𝑴𝑪</m:t>
                                </m:r>
                              </m:num>
                              <m:den>
                                <m:r>
                                  <a:rPr lang="en-US" altLang="zh-CN" sz="2800" b="1" i="1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𝑩𝑪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MCN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F29C62C7-28D0-FF6D-94C0-F56C27EF25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622" y="2901954"/>
                <a:ext cx="10343371" cy="2753382"/>
              </a:xfrm>
              <a:prstGeom prst="rect">
                <a:avLst/>
              </a:prstGeom>
              <a:blipFill>
                <a:blip r:embed="rId5"/>
                <a:stretch>
                  <a:fillRect l="-1179" b="-2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EAF549F0-6D45-D9E7-43BA-43C74A424E45}"/>
              </a:ext>
            </a:extLst>
          </p:cNvPr>
          <p:cNvSpPr txBox="1"/>
          <p:nvPr/>
        </p:nvSpPr>
        <p:spPr>
          <a:xfrm>
            <a:off x="6984032" y="1628875"/>
            <a:ext cx="5338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pic>
        <p:nvPicPr>
          <p:cNvPr id="11" name="image173.jpeg">
            <a:extLst>
              <a:ext uri="{FF2B5EF4-FFF2-40B4-BE49-F238E27FC236}">
                <a16:creationId xmlns:a16="http://schemas.microsoft.com/office/drawing/2014/main" id="{D6518B03-169E-1E98-2811-94BF91370D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3563" y="1890485"/>
            <a:ext cx="2749430" cy="217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00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A5B8CD-77ED-9EAD-1EB2-4B812F178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F89BF182-D014-1B75-201E-85748E1AFBED}"/>
                  </a:ext>
                </a:extLst>
              </p:cNvPr>
              <p:cNvSpPr txBox="1"/>
              <p:nvPr/>
            </p:nvSpPr>
            <p:spPr>
              <a:xfrm>
                <a:off x="655994" y="2313005"/>
                <a:ext cx="10264342" cy="37308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为直角三角形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理由如下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∵x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∵OB&gt;OA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∴OA=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∵OC=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∴OB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=OA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𝑶𝑨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𝑶𝑩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AOB=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BOC=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AOB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BOC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ABO=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BCO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ABO+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OBC=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BCO+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OBC=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为直角三角形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F89BF182-D014-1B75-201E-85748E1AFB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994" y="2313005"/>
                <a:ext cx="10264342" cy="3730893"/>
              </a:xfrm>
              <a:prstGeom prst="rect">
                <a:avLst/>
              </a:prstGeom>
              <a:blipFill>
                <a:blip r:embed="rId3"/>
                <a:stretch>
                  <a:fillRect l="-1248" t="-2124" b="-37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06B7364F-014A-7DA5-1A3C-8E52CB1B3BAD}"/>
              </a:ext>
            </a:extLst>
          </p:cNvPr>
          <p:cNvSpPr txBox="1"/>
          <p:nvPr/>
        </p:nvSpPr>
        <p:spPr>
          <a:xfrm>
            <a:off x="623620" y="404790"/>
            <a:ext cx="1065394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在平面直角坐标系中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(-4,0),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分别在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轴、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轴的正半轴上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线段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的长度都是方程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+2=0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的解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出发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以每秒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个单位长度的速度沿射线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E305046-6BDA-36A5-EC03-B4576C0C0FCA}"/>
              </a:ext>
            </a:extLst>
          </p:cNvPr>
          <p:cNvSpPr txBox="1"/>
          <p:nvPr/>
        </p:nvSpPr>
        <p:spPr>
          <a:xfrm>
            <a:off x="623620" y="1789785"/>
            <a:ext cx="61046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并说明理由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174.jpeg">
            <a:extLst>
              <a:ext uri="{FF2B5EF4-FFF2-40B4-BE49-F238E27FC236}">
                <a16:creationId xmlns:a16="http://schemas.microsoft.com/office/drawing/2014/main" id="{3EBA3981-9D63-E539-788D-4AD5F361A0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8105" y="2349499"/>
            <a:ext cx="2808718" cy="215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60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05B47B-0CE6-9C08-D504-2ACE1F149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92E3DC42-421D-2585-3F53-1EC96F5D041D}"/>
              </a:ext>
            </a:extLst>
          </p:cNvPr>
          <p:cNvSpPr txBox="1"/>
          <p:nvPr/>
        </p:nvSpPr>
        <p:spPr>
          <a:xfrm>
            <a:off x="695624" y="692810"/>
            <a:ext cx="9576665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AOP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的运动时间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(s)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的函数表达式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E23CB777-E057-8323-CD23-484A22B0B32E}"/>
                  </a:ext>
                </a:extLst>
              </p:cNvPr>
              <p:cNvSpPr txBox="1"/>
              <p:nvPr/>
            </p:nvSpPr>
            <p:spPr>
              <a:xfrm>
                <a:off x="695624" y="1484865"/>
                <a:ext cx="6253272" cy="41004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如答案图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∵OB=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∴BC=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∵PC=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8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PD</a:t>
                </a:r>
                <a:r>
                  <a:rPr lang="en-US" altLang="zh-CN" sz="28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CDP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𝑷𝑫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𝑷𝑪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𝑷𝑫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∴PD=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∴S=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OA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PD=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E23CB777-E057-8323-CD23-484A22B0B3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4" y="1484865"/>
                <a:ext cx="6253272" cy="4100418"/>
              </a:xfrm>
              <a:prstGeom prst="rect">
                <a:avLst/>
              </a:prstGeom>
              <a:blipFill>
                <a:blip r:embed="rId3"/>
                <a:stretch>
                  <a:fillRect l="-1949" b="-8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174.jpeg">
            <a:extLst>
              <a:ext uri="{FF2B5EF4-FFF2-40B4-BE49-F238E27FC236}">
                <a16:creationId xmlns:a16="http://schemas.microsoft.com/office/drawing/2014/main" id="{719E99AE-8D6B-DA38-1FB6-4B79A88768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8105" y="2349212"/>
            <a:ext cx="2808718" cy="215957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9B838A2A-D4D3-AA81-8284-029DB903ED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8105" y="1947232"/>
            <a:ext cx="2928149" cy="296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0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B71229-A6D9-8A4F-C843-E6F538175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D586EF84-AE6A-1402-279C-F396EBC61341}"/>
              </a:ext>
            </a:extLst>
          </p:cNvPr>
          <p:cNvSpPr txBox="1"/>
          <p:nvPr/>
        </p:nvSpPr>
        <p:spPr>
          <a:xfrm>
            <a:off x="731627" y="404790"/>
            <a:ext cx="10728745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6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sz="26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在点</a:t>
            </a:r>
            <a:r>
              <a:rPr lang="en-US" altLang="zh-CN" sz="26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6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的运动过程中</a:t>
            </a:r>
            <a:r>
              <a:rPr lang="en-US" altLang="zh-CN" sz="26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6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试探究</a:t>
            </a:r>
            <a:r>
              <a:rPr lang="en-US" altLang="zh-CN" sz="26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:△</a:t>
            </a:r>
            <a:r>
              <a:rPr lang="en-US" altLang="zh-CN" sz="26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AOP</a:t>
            </a:r>
            <a:r>
              <a:rPr lang="zh-CN" altLang="zh-CN" sz="26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的周长最小时点</a:t>
            </a:r>
            <a:r>
              <a:rPr lang="en-US" altLang="zh-CN" sz="26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6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运动的时间</a:t>
            </a:r>
            <a:r>
              <a:rPr lang="en-US" altLang="zh-CN" sz="26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B5BE6ADC-82B3-6880-3A0C-9B8CE95EE1A2}"/>
                  </a:ext>
                </a:extLst>
              </p:cNvPr>
              <p:cNvSpPr txBox="1"/>
              <p:nvPr/>
            </p:nvSpPr>
            <p:spPr>
              <a:xfrm>
                <a:off x="731627" y="880066"/>
                <a:ext cx="10404723" cy="52420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易得直线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的表达式为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如答案图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延长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至点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A'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使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BA'=AB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A'O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AP.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易得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AP=A'P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则此时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AOP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的周长最小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易得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A'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1,4),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直线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OA'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的表达式为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y=-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x.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联立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=−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𝟒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zh-CN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zh-CN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=−</m:t>
                              </m:r>
                              <m:f>
                                <m:fPr>
                                  <m:ctrlPr>
                                    <a:rPr lang="zh-CN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𝟗</m:t>
                                  </m:r>
                                </m:den>
                              </m:f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zh-CN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𝟏𝟔</m:t>
                                  </m:r>
                                </m:num>
                                <m:den>
                                  <m:r>
                                    <a:rPr lang="en-US" altLang="zh-CN" sz="2600" b="1" i="1">
                                      <a:solidFill>
                                        <a:srgbClr val="DB251C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𝟗</m:t>
                                  </m:r>
                                </m:den>
                              </m:f>
                              <m:r>
                                <a:rPr lang="en-US" altLang="zh-CN" sz="2600" b="1" i="1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∴P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en-US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𝟗</m:t>
                            </m:r>
                          </m:den>
                        </m:f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zh-CN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𝟏𝟔</m:t>
                            </m:r>
                          </m:num>
                          <m:den>
                            <m:r>
                              <a:rPr lang="en-US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𝟗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.∴S=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6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OA</a:t>
                </a:r>
                <a:r>
                  <a:rPr lang="en-US" altLang="zh-CN" sz="26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6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600" b="1" i="1" baseline="-25000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𝟏𝟔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𝟏𝟔</m:t>
                        </m:r>
                        <m:rad>
                          <m:radPr>
                            <m:degHide m:val="on"/>
                            <m:ctrlPr>
                              <a:rPr lang="zh-CN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AOP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的周长最小时点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运动的时间为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𝟏𝟔</m:t>
                        </m:r>
                        <m:rad>
                          <m:radPr>
                            <m:degHide m:val="on"/>
                            <m:ctrlPr>
                              <a:rPr lang="zh-CN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</m:num>
                      <m:den>
                        <m:r>
                          <a:rPr lang="en-US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B5BE6ADC-82B3-6880-3A0C-9B8CE95EE1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627" y="880066"/>
                <a:ext cx="10404723" cy="5242012"/>
              </a:xfrm>
              <a:prstGeom prst="rect">
                <a:avLst/>
              </a:prstGeom>
              <a:blipFill>
                <a:blip r:embed="rId3"/>
                <a:stretch>
                  <a:fillRect l="-1054" b="-3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174.jpeg">
            <a:extLst>
              <a:ext uri="{FF2B5EF4-FFF2-40B4-BE49-F238E27FC236}">
                <a16:creationId xmlns:a16="http://schemas.microsoft.com/office/drawing/2014/main" id="{049F468B-3FAC-1809-F792-766C3C3024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8105" y="2750905"/>
            <a:ext cx="2808718" cy="215957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972D4E1-F0FA-7C90-6E0E-D59BFC8679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7680" y="2337735"/>
            <a:ext cx="3029567" cy="298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9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FB93F-9C93-E4B1-7BF5-D30F70683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63.jpeg">
            <a:extLst>
              <a:ext uri="{FF2B5EF4-FFF2-40B4-BE49-F238E27FC236}">
                <a16:creationId xmlns:a16="http://schemas.microsoft.com/office/drawing/2014/main" id="{1418B534-03FE-91DF-DEB0-949D46F370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3870" y="476795"/>
            <a:ext cx="2706571" cy="39597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6BD33180-85C5-3CB0-399E-C244B80E9FDC}"/>
              </a:ext>
            </a:extLst>
          </p:cNvPr>
          <p:cNvSpPr txBox="1"/>
          <p:nvPr/>
        </p:nvSpPr>
        <p:spPr>
          <a:xfrm>
            <a:off x="623619" y="1052835"/>
            <a:ext cx="10152705" cy="19533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·内江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且相似比为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的周长之比是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	          B.1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	          C.1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	               D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D7E3D85-5622-2FB4-C624-7956AD7E179E}"/>
              </a:ext>
            </a:extLst>
          </p:cNvPr>
          <p:cNvSpPr txBox="1"/>
          <p:nvPr/>
        </p:nvSpPr>
        <p:spPr>
          <a:xfrm>
            <a:off x="617078" y="3205479"/>
            <a:ext cx="7344510" cy="25996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▱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上一点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交于点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ABF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	          B.2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	            C.3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	    D.3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D6DE0EF-02B7-68AF-E938-828A6B423B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6125" y="3579776"/>
            <a:ext cx="3105150" cy="220027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A33666F6-71A9-F833-93BE-4C87C33352FE}"/>
              </a:ext>
            </a:extLst>
          </p:cNvPr>
          <p:cNvSpPr txBox="1"/>
          <p:nvPr/>
        </p:nvSpPr>
        <p:spPr>
          <a:xfrm>
            <a:off x="4604677" y="1844890"/>
            <a:ext cx="4832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6AB090E-C6D6-11A9-54C6-E8B36CA61D93}"/>
              </a:ext>
            </a:extLst>
          </p:cNvPr>
          <p:cNvSpPr txBox="1"/>
          <p:nvPr/>
        </p:nvSpPr>
        <p:spPr>
          <a:xfrm>
            <a:off x="3143795" y="4679913"/>
            <a:ext cx="504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536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EC4EE-99E5-B1CF-E2D6-633D1FFE45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14CEDB1-09A4-102D-74E3-6DB503CAB871}"/>
                  </a:ext>
                </a:extLst>
              </p:cNvPr>
              <p:cNvSpPr txBox="1"/>
              <p:nvPr/>
            </p:nvSpPr>
            <p:spPr>
              <a:xfrm>
                <a:off x="803632" y="620805"/>
                <a:ext cx="10584735" cy="30605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上一点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按以下步骤作图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:①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为圆心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以适当长为半径作弧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分别交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;②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为圆心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长为半径作弧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F'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;③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F'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为圆心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长为半径作弧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ACB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内部交前面的弧于点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E'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;④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PE'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𝑪𝑷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𝑩𝑷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CPQ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与四边形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ABPQ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的面积比为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𝟗</m:t>
                        </m:r>
                      </m:num>
                      <m:den>
                        <m:r>
                          <a:rPr lang="en-US" altLang="zh-CN" sz="2800" b="1" i="1"/>
                          <m:t>𝟔𝟒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𝟗</m:t>
                        </m:r>
                      </m:num>
                      <m:den>
                        <m:r>
                          <a:rPr lang="en-US" altLang="zh-CN" sz="2800" b="1" i="1"/>
                          <m:t>𝟓𝟓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𝟗</m:t>
                        </m:r>
                      </m:num>
                      <m:den>
                        <m:r>
                          <a:rPr lang="en-US" altLang="zh-CN" sz="2800" b="1" i="1"/>
                          <m:t>𝟐𝟓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D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𝟗</m:t>
                        </m:r>
                      </m:num>
                      <m:den>
                        <m:r>
                          <a:rPr lang="en-US" altLang="zh-CN" sz="2800" b="1" i="1"/>
                          <m:t>𝟏𝟔</m:t>
                        </m:r>
                      </m:den>
                    </m:f>
                  </m:oMath>
                </a14:m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14CEDB1-09A4-102D-74E3-6DB503CAB8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632" y="620805"/>
                <a:ext cx="10584735" cy="3060581"/>
              </a:xfrm>
              <a:prstGeom prst="rect">
                <a:avLst/>
              </a:prstGeom>
              <a:blipFill>
                <a:blip r:embed="rId3"/>
                <a:stretch>
                  <a:fillRect l="-1210" t="-2789" r="-518" b="-15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165.jpeg">
            <a:extLst>
              <a:ext uri="{FF2B5EF4-FFF2-40B4-BE49-F238E27FC236}">
                <a16:creationId xmlns:a16="http://schemas.microsoft.com/office/drawing/2014/main" id="{2E54C038-C4F1-0162-6E8B-0B347D358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935" y="4005040"/>
            <a:ext cx="2375530" cy="158411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FB798DE-84F1-C088-980E-19A88891E28F}"/>
              </a:ext>
            </a:extLst>
          </p:cNvPr>
          <p:cNvSpPr txBox="1"/>
          <p:nvPr/>
        </p:nvSpPr>
        <p:spPr>
          <a:xfrm>
            <a:off x="6456025" y="2564940"/>
            <a:ext cx="4618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4901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C637AD-8ED4-5AA0-16C6-F4961FE95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B833B90-6BC1-32ED-3841-4E696D925CD9}"/>
              </a:ext>
            </a:extLst>
          </p:cNvPr>
          <p:cNvSpPr txBox="1"/>
          <p:nvPr/>
        </p:nvSpPr>
        <p:spPr>
          <a:xfrm>
            <a:off x="623620" y="908825"/>
            <a:ext cx="10944760" cy="34037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的三边长分别为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7,2,6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18,6,21,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的面积比为</a:t>
            </a:r>
            <a:r>
              <a:rPr lang="en-US" altLang="zh-CN" sz="2800" b="1" i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(2025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·重庆大渡口区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如果两个相似三角形的面积之比为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这两个三角形的周长的和是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那么较小的三角形的周长为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A5CC3CAE-0234-E316-CA63-52A7C96C7F7D}"/>
                  </a:ext>
                </a:extLst>
              </p:cNvPr>
              <p:cNvSpPr txBox="1"/>
              <p:nvPr/>
            </p:nvSpPr>
            <p:spPr>
              <a:xfrm>
                <a:off x="2351740" y="1772885"/>
                <a:ext cx="749901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A5CC3CAE-0234-E316-CA63-52A7C96C7F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1740" y="1772885"/>
                <a:ext cx="749901" cy="7146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51B346A4-C593-5A74-F44C-FF334A3C3CAC}"/>
              </a:ext>
            </a:extLst>
          </p:cNvPr>
          <p:cNvSpPr txBox="1"/>
          <p:nvPr/>
        </p:nvSpPr>
        <p:spPr>
          <a:xfrm>
            <a:off x="9624245" y="3757453"/>
            <a:ext cx="6058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endParaRPr lang="zh-CN" altLang="en-US" dirty="0">
              <a:solidFill>
                <a:srgbClr val="DB25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7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6E7330-7C19-F80A-F28A-C530333531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E99671C-6197-72E1-6A22-4659BCEC2C5D}"/>
                  </a:ext>
                </a:extLst>
              </p:cNvPr>
              <p:cNvSpPr txBox="1"/>
              <p:nvPr/>
            </p:nvSpPr>
            <p:spPr>
              <a:xfrm>
                <a:off x="767630" y="908825"/>
                <a:ext cx="11016765" cy="16673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分别在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ADE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分别是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的中点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𝑨𝑴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𝑨𝑵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𝑨𝑫𝑬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𝑨𝑩𝑪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     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E99671C-6197-72E1-6A22-4659BCEC2C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908825"/>
                <a:ext cx="11016765" cy="1667380"/>
              </a:xfrm>
              <a:prstGeom prst="rect">
                <a:avLst/>
              </a:prstGeom>
              <a:blipFill>
                <a:blip r:embed="rId3"/>
                <a:stretch>
                  <a:fillRect l="-1162" b="-3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166.jpeg">
            <a:extLst>
              <a:ext uri="{FF2B5EF4-FFF2-40B4-BE49-F238E27FC236}">
                <a16:creationId xmlns:a16="http://schemas.microsoft.com/office/drawing/2014/main" id="{EE268548-DD41-C4DA-53D5-B2E068301D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925" y="3120782"/>
            <a:ext cx="2694011" cy="232202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E1F023D5-3C8D-5F60-CFC9-26C1752D8F7A}"/>
                  </a:ext>
                </a:extLst>
              </p:cNvPr>
              <p:cNvSpPr txBox="1"/>
              <p:nvPr/>
            </p:nvSpPr>
            <p:spPr>
              <a:xfrm>
                <a:off x="6396918" y="1628875"/>
                <a:ext cx="389876" cy="712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E1F023D5-3C8D-5F60-CFC9-26C1752D8F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6918" y="1628875"/>
                <a:ext cx="389876" cy="7126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033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1597E4-E6CB-ABCC-6ACD-7D1CCDAFA1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325A280-EF4A-F0BC-E555-E7803CB0BE8E}"/>
              </a:ext>
            </a:extLst>
          </p:cNvPr>
          <p:cNvSpPr txBox="1"/>
          <p:nvPr/>
        </p:nvSpPr>
        <p:spPr>
          <a:xfrm>
            <a:off x="767629" y="605048"/>
            <a:ext cx="1044072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是等边三角形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且被一矩形所截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被截成三等分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EH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若图中阴影部分的面积是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求四边形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BCGF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534E136-882B-1D1C-466B-30AC68AA7BC4}"/>
                  </a:ext>
                </a:extLst>
              </p:cNvPr>
              <p:cNvSpPr txBox="1"/>
              <p:nvPr/>
            </p:nvSpPr>
            <p:spPr>
              <a:xfrm>
                <a:off x="839635" y="1700880"/>
                <a:ext cx="6336440" cy="40409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由题意可知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EH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FG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AEH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AFG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AEH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∵AE=EF=BF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𝑨𝑭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𝑨𝑬𝑯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𝑨𝑭𝑮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2800" b="1" i="1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1" i="1" smtClean="0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2800" b="1" i="1" smtClean="0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𝑨𝑬𝑯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𝑨𝑩𝑪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2800" b="1" i="1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1" i="1" smtClean="0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2800" b="1" i="1" smtClean="0">
                                    <a:solidFill>
                                      <a:srgbClr val="DB251C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AFG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AEH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AEH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AEH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=x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AFG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∴S</a:t>
                </a:r>
                <a:r>
                  <a:rPr lang="zh-CN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阴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x-x=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∴S</a:t>
                </a:r>
                <a:r>
                  <a:rPr lang="zh-CN" altLang="zh-CN" sz="28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28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BCGF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534E136-882B-1D1C-466B-30AC68AA7B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35" y="1700880"/>
                <a:ext cx="6336440" cy="4040978"/>
              </a:xfrm>
              <a:prstGeom prst="rect">
                <a:avLst/>
              </a:prstGeom>
              <a:blipFill>
                <a:blip r:embed="rId3"/>
                <a:stretch>
                  <a:fillRect l="-2021" t="-1961" b="-33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167.jpeg">
            <a:extLst>
              <a:ext uri="{FF2B5EF4-FFF2-40B4-BE49-F238E27FC236}">
                <a16:creationId xmlns:a16="http://schemas.microsoft.com/office/drawing/2014/main" id="{BD5942F7-C303-1B83-3CEC-31E6068025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2090" y="2838275"/>
            <a:ext cx="2483885" cy="215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08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403CB9-D91A-573F-68B9-E3540320C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68.jpeg">
            <a:extLst>
              <a:ext uri="{FF2B5EF4-FFF2-40B4-BE49-F238E27FC236}">
                <a16:creationId xmlns:a16="http://schemas.microsoft.com/office/drawing/2014/main" id="{DA7D40E4-CCFA-90BB-C270-CAEC3450D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001" y="574756"/>
            <a:ext cx="2907932" cy="42542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4FC7005-790A-A87C-A421-E69D69F04FF3}"/>
                  </a:ext>
                </a:extLst>
              </p:cNvPr>
              <p:cNvSpPr txBox="1"/>
              <p:nvPr/>
            </p:nvSpPr>
            <p:spPr>
              <a:xfrm>
                <a:off x="600961" y="1176216"/>
                <a:ext cx="10751404" cy="19631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A'B'C'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A'B'C'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的面积为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6,△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A'B'C'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的周长是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周长的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=8,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边上的高等于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A.3	             B.6                C.9	                  D.12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4FC7005-790A-A87C-A421-E69D69F04F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961" y="1176216"/>
                <a:ext cx="10751404" cy="1963102"/>
              </a:xfrm>
              <a:prstGeom prst="rect">
                <a:avLst/>
              </a:prstGeom>
              <a:blipFill>
                <a:blip r:embed="rId4"/>
                <a:stretch>
                  <a:fillRect l="-1191" t="-932" b="-7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C656DE6F-E9BD-664F-56B8-3AAFB48FC894}"/>
                  </a:ext>
                </a:extLst>
              </p:cNvPr>
              <p:cNvSpPr txBox="1"/>
              <p:nvPr/>
            </p:nvSpPr>
            <p:spPr>
              <a:xfrm>
                <a:off x="600961" y="3300846"/>
                <a:ext cx="7295164" cy="20303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(2025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·成都七中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三点共线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交于点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DC.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BF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CF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=5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𝑨𝑩𝑬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𝑪𝑫𝑬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2800" b="1" i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</a:t>
                </a:r>
                <a:r>
                  <a:rPr lang="zh-CN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C656DE6F-E9BD-664F-56B8-3AAFB48FC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961" y="3300846"/>
                <a:ext cx="7295164" cy="2030364"/>
              </a:xfrm>
              <a:prstGeom prst="rect">
                <a:avLst/>
              </a:prstGeom>
              <a:blipFill>
                <a:blip r:embed="rId5"/>
                <a:stretch>
                  <a:fillRect l="-1756" t="-599" b="-74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8C36B6DD-5260-7568-9008-7E9FB6E012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3147" y="3247340"/>
            <a:ext cx="3095625" cy="25908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8173FB73-9D94-41EE-3066-72F3A27B7E7B}"/>
              </a:ext>
            </a:extLst>
          </p:cNvPr>
          <p:cNvSpPr txBox="1"/>
          <p:nvPr/>
        </p:nvSpPr>
        <p:spPr>
          <a:xfrm>
            <a:off x="7342809" y="1988900"/>
            <a:ext cx="5338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90D53353-FA5E-9143-CF79-6FB4C5D4C93E}"/>
                  </a:ext>
                </a:extLst>
              </p:cNvPr>
              <p:cNvSpPr txBox="1"/>
              <p:nvPr/>
            </p:nvSpPr>
            <p:spPr>
              <a:xfrm>
                <a:off x="1775700" y="4614604"/>
                <a:ext cx="896915" cy="7936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zh-CN" altLang="zh-CN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𝟐𝟓</m:t>
                          </m:r>
                        </m:num>
                        <m:den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𝟒𝟗</m:t>
                          </m:r>
                        </m:den>
                      </m:f>
                    </m:oMath>
                  </m:oMathPara>
                </a14:m>
                <a:endParaRPr lang="zh-CN" altLang="en-US" sz="1600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90D53353-FA5E-9143-CF79-6FB4C5D4C9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700" y="4614604"/>
                <a:ext cx="896915" cy="79367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3795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D54F7-F5AA-3E03-495D-9ADB9EA9C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35E6C01-6D14-50EA-DEC0-E19F81C93E2E}"/>
              </a:ext>
            </a:extLst>
          </p:cNvPr>
          <p:cNvSpPr txBox="1"/>
          <p:nvPr/>
        </p:nvSpPr>
        <p:spPr>
          <a:xfrm>
            <a:off x="767630" y="908825"/>
            <a:ext cx="10656740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的中位线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的延长线交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DMN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CEM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等于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170.jpeg">
            <a:extLst>
              <a:ext uri="{FF2B5EF4-FFF2-40B4-BE49-F238E27FC236}">
                <a16:creationId xmlns:a16="http://schemas.microsoft.com/office/drawing/2014/main" id="{07B4EBAC-7A9A-7372-9B12-78F9C01C25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466" y="2636945"/>
            <a:ext cx="2653068" cy="241188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5B917FF7-C439-CB00-413F-ECDA47AE2EFE}"/>
              </a:ext>
            </a:extLst>
          </p:cNvPr>
          <p:cNvSpPr txBox="1"/>
          <p:nvPr/>
        </p:nvSpPr>
        <p:spPr>
          <a:xfrm>
            <a:off x="5087930" y="1701367"/>
            <a:ext cx="648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398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2D2F2-58B5-2B83-CB48-743F7D13F6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A173FC1-3ABD-7D7C-7236-21266877911D}"/>
              </a:ext>
            </a:extLst>
          </p:cNvPr>
          <p:cNvSpPr txBox="1"/>
          <p:nvPr/>
        </p:nvSpPr>
        <p:spPr>
          <a:xfrm>
            <a:off x="623620" y="476795"/>
            <a:ext cx="1051273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在平行四边形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交于点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上一点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DM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F62966EE-4AB9-7EF7-44D1-0A7D525BDB35}"/>
                  </a:ext>
                </a:extLst>
              </p:cNvPr>
              <p:cNvSpPr txBox="1"/>
              <p:nvPr/>
            </p:nvSpPr>
            <p:spPr>
              <a:xfrm>
                <a:off x="653068" y="1892811"/>
                <a:ext cx="6090977" cy="41117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是平行四边形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AD=BC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OB=OD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DMN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BCN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𝑫𝑴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𝑫𝑵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𝑩𝑵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∵DM=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∴DM=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𝑫𝑵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𝑩𝑵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𝑫𝑵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𝑩𝑫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𝑫𝑵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𝑶𝑫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𝑶𝑵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𝑶𝑫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∵ON=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∴OD=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∴BD=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F62966EE-4AB9-7EF7-44D1-0A7D525BDB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068" y="1892811"/>
                <a:ext cx="6090977" cy="4111767"/>
              </a:xfrm>
              <a:prstGeom prst="rect">
                <a:avLst/>
              </a:prstGeom>
              <a:blipFill>
                <a:blip r:embed="rId3"/>
                <a:stretch>
                  <a:fillRect l="-2002" t="-2077" b="-31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171.jpeg">
            <a:extLst>
              <a:ext uri="{FF2B5EF4-FFF2-40B4-BE49-F238E27FC236}">
                <a16:creationId xmlns:a16="http://schemas.microsoft.com/office/drawing/2014/main" id="{88AFFBD5-00FD-DEB0-3B7D-DF11E5F904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2090" y="2996970"/>
            <a:ext cx="3393312" cy="1601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78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2270</TotalTime>
  <Words>1576</Words>
  <Application>Microsoft Office PowerPoint</Application>
  <PresentationFormat>宽屏</PresentationFormat>
  <Paragraphs>79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195</cp:revision>
  <dcterms:created xsi:type="dcterms:W3CDTF">2024-04-24T12:16:00Z</dcterms:created>
  <dcterms:modified xsi:type="dcterms:W3CDTF">2025-03-29T15:54:25Z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